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12801600" cy="9601200" type="A3"/>
  <p:notesSz cx="6858000" cy="9144000"/>
  <p:defaultTextStyle>
    <a:defPPr>
      <a:defRPr lang="pt-BR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ACA8"/>
    <a:srgbClr val="008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CFF9-DFAD-45E1-B38D-C349D7600146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066D-463D-4F2D-AE27-945D9BE07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577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CFF9-DFAD-45E1-B38D-C349D7600146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066D-463D-4F2D-AE27-945D9BE07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260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CFF9-DFAD-45E1-B38D-C349D7600146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066D-463D-4F2D-AE27-945D9BE07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00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CFF9-DFAD-45E1-B38D-C349D7600146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066D-463D-4F2D-AE27-945D9BE07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65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CFF9-DFAD-45E1-B38D-C349D7600146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066D-463D-4F2D-AE27-945D9BE07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8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CFF9-DFAD-45E1-B38D-C349D7600146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066D-463D-4F2D-AE27-945D9BE07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373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CFF9-DFAD-45E1-B38D-C349D7600146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066D-463D-4F2D-AE27-945D9BE07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98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CFF9-DFAD-45E1-B38D-C349D7600146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066D-463D-4F2D-AE27-945D9BE07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0553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CFF9-DFAD-45E1-B38D-C349D7600146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066D-463D-4F2D-AE27-945D9BE07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08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CFF9-DFAD-45E1-B38D-C349D7600146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066D-463D-4F2D-AE27-945D9BE07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288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CFF9-DFAD-45E1-B38D-C349D7600146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066D-463D-4F2D-AE27-945D9BE07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50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DCFF9-DFAD-45E1-B38D-C349D7600146}" type="datetimeFigureOut">
              <a:rPr lang="pt-BR" smtClean="0"/>
              <a:t>06/02/2018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0066D-463D-4F2D-AE27-945D9BE07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59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4977006" y="417022"/>
            <a:ext cx="1612979" cy="337264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Plenário</a:t>
            </a:r>
          </a:p>
        </p:txBody>
      </p:sp>
      <p:sp>
        <p:nvSpPr>
          <p:cNvPr id="70" name="Retângulo de cantos arredondados 69"/>
          <p:cNvSpPr/>
          <p:nvPr/>
        </p:nvSpPr>
        <p:spPr>
          <a:xfrm>
            <a:off x="7953867" y="1009298"/>
            <a:ext cx="1612979" cy="390116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Comissões Permanentes</a:t>
            </a:r>
          </a:p>
        </p:txBody>
      </p:sp>
      <p:sp>
        <p:nvSpPr>
          <p:cNvPr id="72" name="Retângulo de cantos arredondados 71"/>
          <p:cNvSpPr/>
          <p:nvPr/>
        </p:nvSpPr>
        <p:spPr>
          <a:xfrm>
            <a:off x="2781341" y="988123"/>
            <a:ext cx="1612979" cy="390116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CEAU</a:t>
            </a:r>
          </a:p>
        </p:txBody>
      </p:sp>
      <p:sp>
        <p:nvSpPr>
          <p:cNvPr id="75" name="Retângulo de cantos arredondados 74"/>
          <p:cNvSpPr/>
          <p:nvPr/>
        </p:nvSpPr>
        <p:spPr>
          <a:xfrm>
            <a:off x="4985231" y="1410588"/>
            <a:ext cx="1612979" cy="343658"/>
          </a:xfrm>
          <a:prstGeom prst="roundRect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>
                <a:solidFill>
                  <a:schemeClr val="bg1"/>
                </a:solidFill>
              </a:rPr>
              <a:t>Presidência</a:t>
            </a:r>
          </a:p>
        </p:txBody>
      </p:sp>
      <p:sp>
        <p:nvSpPr>
          <p:cNvPr id="76" name="Retângulo de cantos arredondados 75"/>
          <p:cNvSpPr/>
          <p:nvPr/>
        </p:nvSpPr>
        <p:spPr>
          <a:xfrm>
            <a:off x="7953867" y="2183392"/>
            <a:ext cx="1625607" cy="350172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Comissões Especiais</a:t>
            </a:r>
          </a:p>
        </p:txBody>
      </p:sp>
      <p:sp>
        <p:nvSpPr>
          <p:cNvPr id="82" name="Retângulo de cantos arredondados 81"/>
          <p:cNvSpPr/>
          <p:nvPr/>
        </p:nvSpPr>
        <p:spPr>
          <a:xfrm>
            <a:off x="6421818" y="5454432"/>
            <a:ext cx="1612979" cy="452663"/>
          </a:xfrm>
          <a:prstGeom prst="roundRect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>
                <a:solidFill>
                  <a:schemeClr val="bg1"/>
                </a:solidFill>
              </a:rPr>
              <a:t>Área Técnica</a:t>
            </a:r>
            <a:endParaRPr lang="pt-BR" sz="1120" dirty="0">
              <a:solidFill>
                <a:schemeClr val="bg1"/>
              </a:solidFill>
            </a:endParaRPr>
          </a:p>
        </p:txBody>
      </p:sp>
      <p:sp>
        <p:nvSpPr>
          <p:cNvPr id="85" name="Retângulo de cantos arredondados 84"/>
          <p:cNvSpPr/>
          <p:nvPr/>
        </p:nvSpPr>
        <p:spPr>
          <a:xfrm>
            <a:off x="11132201" y="5442302"/>
            <a:ext cx="1612979" cy="443048"/>
          </a:xfrm>
          <a:prstGeom prst="roundRect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>
                <a:solidFill>
                  <a:schemeClr val="bg1"/>
                </a:solidFill>
              </a:rPr>
              <a:t>Área de </a:t>
            </a:r>
            <a:r>
              <a:rPr lang="pt-BR" sz="1120" dirty="0">
                <a:solidFill>
                  <a:schemeClr val="bg1"/>
                </a:solidFill>
              </a:rPr>
              <a:t>Ensino e Formação Profissional</a:t>
            </a:r>
          </a:p>
        </p:txBody>
      </p:sp>
      <p:sp>
        <p:nvSpPr>
          <p:cNvPr id="87" name="Retângulo de cantos arredondados 86"/>
          <p:cNvSpPr/>
          <p:nvPr/>
        </p:nvSpPr>
        <p:spPr>
          <a:xfrm>
            <a:off x="2054026" y="5497659"/>
            <a:ext cx="1612979" cy="387691"/>
          </a:xfrm>
          <a:prstGeom prst="roundRect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 smtClean="0">
                <a:solidFill>
                  <a:schemeClr val="bg1"/>
                </a:solidFill>
              </a:rPr>
              <a:t>Área Administrativa</a:t>
            </a:r>
            <a:endParaRPr lang="pt-BR" sz="1120" dirty="0">
              <a:solidFill>
                <a:schemeClr val="bg1"/>
              </a:solidFill>
            </a:endParaRPr>
          </a:p>
        </p:txBody>
      </p:sp>
      <p:sp>
        <p:nvSpPr>
          <p:cNvPr id="90" name="Retângulo de cantos arredondados 89"/>
          <p:cNvSpPr/>
          <p:nvPr/>
        </p:nvSpPr>
        <p:spPr>
          <a:xfrm>
            <a:off x="9349711" y="5434319"/>
            <a:ext cx="1612979" cy="453534"/>
          </a:xfrm>
          <a:prstGeom prst="roundRect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>
                <a:solidFill>
                  <a:schemeClr val="bg1"/>
                </a:solidFill>
              </a:rPr>
              <a:t>Área </a:t>
            </a:r>
            <a:r>
              <a:rPr lang="pt-BR" sz="1120" dirty="0" smtClean="0">
                <a:solidFill>
                  <a:schemeClr val="bg1"/>
                </a:solidFill>
              </a:rPr>
              <a:t>de </a:t>
            </a:r>
            <a:r>
              <a:rPr lang="pt-BR" sz="1120" dirty="0">
                <a:solidFill>
                  <a:schemeClr val="bg1"/>
                </a:solidFill>
              </a:rPr>
              <a:t>Relações Institucionais</a:t>
            </a:r>
          </a:p>
        </p:txBody>
      </p:sp>
      <p:sp>
        <p:nvSpPr>
          <p:cNvPr id="91" name="Retângulo de cantos arredondados 90"/>
          <p:cNvSpPr/>
          <p:nvPr/>
        </p:nvSpPr>
        <p:spPr>
          <a:xfrm>
            <a:off x="4122615" y="5476747"/>
            <a:ext cx="1612979" cy="418848"/>
          </a:xfrm>
          <a:prstGeom prst="roundRect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>
                <a:solidFill>
                  <a:schemeClr val="bg1"/>
                </a:solidFill>
              </a:rPr>
              <a:t>Área Financeira</a:t>
            </a:r>
            <a:endParaRPr lang="pt-BR" sz="1120" dirty="0">
              <a:solidFill>
                <a:schemeClr val="bg1"/>
              </a:solidFill>
            </a:endParaRPr>
          </a:p>
        </p:txBody>
      </p:sp>
      <p:cxnSp>
        <p:nvCxnSpPr>
          <p:cNvPr id="17" name="Conector reto 16"/>
          <p:cNvCxnSpPr>
            <a:stCxn id="4" idx="2"/>
            <a:endCxn id="75" idx="0"/>
          </p:cNvCxnSpPr>
          <p:nvPr/>
        </p:nvCxnSpPr>
        <p:spPr>
          <a:xfrm>
            <a:off x="5783496" y="754286"/>
            <a:ext cx="8225" cy="65630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tângulo de cantos arredondados 102"/>
          <p:cNvSpPr/>
          <p:nvPr/>
        </p:nvSpPr>
        <p:spPr>
          <a:xfrm>
            <a:off x="2058975" y="6311009"/>
            <a:ext cx="1612979" cy="3600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Gerência Administrativa</a:t>
            </a:r>
          </a:p>
        </p:txBody>
      </p:sp>
      <p:sp>
        <p:nvSpPr>
          <p:cNvPr id="110" name="Retângulo de cantos arredondados 109"/>
          <p:cNvSpPr/>
          <p:nvPr/>
        </p:nvSpPr>
        <p:spPr>
          <a:xfrm>
            <a:off x="4122615" y="6297376"/>
            <a:ext cx="1612979" cy="38632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Gerência </a:t>
            </a:r>
            <a:r>
              <a:rPr lang="pt-BR" sz="1120" dirty="0" smtClean="0"/>
              <a:t>Financeira</a:t>
            </a:r>
            <a:endParaRPr lang="pt-BR" sz="1120" dirty="0"/>
          </a:p>
        </p:txBody>
      </p:sp>
      <p:sp>
        <p:nvSpPr>
          <p:cNvPr id="116" name="Retângulo de cantos arredondados 115"/>
          <p:cNvSpPr/>
          <p:nvPr/>
        </p:nvSpPr>
        <p:spPr>
          <a:xfrm>
            <a:off x="5437593" y="6847197"/>
            <a:ext cx="1262288" cy="31652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Fiscalização</a:t>
            </a:r>
          </a:p>
        </p:txBody>
      </p:sp>
      <p:sp>
        <p:nvSpPr>
          <p:cNvPr id="274" name="Retângulo de cantos arredondados 273"/>
          <p:cNvSpPr/>
          <p:nvPr/>
        </p:nvSpPr>
        <p:spPr>
          <a:xfrm>
            <a:off x="9366175" y="6819472"/>
            <a:ext cx="1612979" cy="39159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Relações Institucionais</a:t>
            </a:r>
          </a:p>
        </p:txBody>
      </p:sp>
      <p:sp>
        <p:nvSpPr>
          <p:cNvPr id="275" name="Retângulo de cantos arredondados 274"/>
          <p:cNvSpPr/>
          <p:nvPr/>
        </p:nvSpPr>
        <p:spPr>
          <a:xfrm>
            <a:off x="11132201" y="6800207"/>
            <a:ext cx="1612979" cy="40295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Ensino e Formação Profissional</a:t>
            </a:r>
          </a:p>
        </p:txBody>
      </p:sp>
      <p:cxnSp>
        <p:nvCxnSpPr>
          <p:cNvPr id="281" name="Conector reto 280"/>
          <p:cNvCxnSpPr>
            <a:stCxn id="85" idx="2"/>
            <a:endCxn id="275" idx="0"/>
          </p:cNvCxnSpPr>
          <p:nvPr/>
        </p:nvCxnSpPr>
        <p:spPr>
          <a:xfrm>
            <a:off x="11938690" y="5885349"/>
            <a:ext cx="0" cy="9148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to 2"/>
          <p:cNvCxnSpPr>
            <a:stCxn id="87" idx="2"/>
            <a:endCxn id="103" idx="0"/>
          </p:cNvCxnSpPr>
          <p:nvPr/>
        </p:nvCxnSpPr>
        <p:spPr>
          <a:xfrm>
            <a:off x="2860516" y="5885349"/>
            <a:ext cx="4949" cy="4256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>
            <a:stCxn id="91" idx="2"/>
            <a:endCxn id="110" idx="0"/>
          </p:cNvCxnSpPr>
          <p:nvPr/>
        </p:nvCxnSpPr>
        <p:spPr>
          <a:xfrm>
            <a:off x="4929105" y="5895595"/>
            <a:ext cx="0" cy="40178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upo 19"/>
          <p:cNvGrpSpPr/>
          <p:nvPr/>
        </p:nvGrpSpPr>
        <p:grpSpPr>
          <a:xfrm>
            <a:off x="9925531" y="2222283"/>
            <a:ext cx="2819649" cy="1298102"/>
            <a:chOff x="10287768" y="1697543"/>
            <a:chExt cx="2457413" cy="1258951"/>
          </a:xfrm>
        </p:grpSpPr>
        <p:sp>
          <p:nvSpPr>
            <p:cNvPr id="150" name="CaixaDeTexto 149"/>
            <p:cNvSpPr txBox="1"/>
            <p:nvPr/>
          </p:nvSpPr>
          <p:spPr>
            <a:xfrm>
              <a:off x="10287768" y="1697543"/>
              <a:ext cx="2403846" cy="125895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pt-BR"/>
              </a:defPPr>
              <a:lvl1pPr algn="ctr">
                <a:defRPr sz="800" b="1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marL="240030" indent="-240030" algn="l">
                <a:buFont typeface="Arial" panose="020B0604020202020204" pitchFamily="34" charset="0"/>
                <a:buChar char="•"/>
              </a:pPr>
              <a:r>
                <a:rPr lang="pt-BR" sz="1120" b="0" dirty="0"/>
                <a:t>Comissão de Desenvolvimento </a:t>
              </a:r>
              <a:r>
                <a:rPr lang="pt-BR" sz="1120" b="0" dirty="0" smtClean="0"/>
                <a:t>Profissional</a:t>
              </a:r>
            </a:p>
            <a:p>
              <a:pPr marL="240030" indent="-240030" algn="l">
                <a:buFont typeface="Arial" panose="020B0604020202020204" pitchFamily="34" charset="0"/>
                <a:buChar char="•"/>
              </a:pPr>
              <a:r>
                <a:rPr lang="pt-BR" sz="1120" b="0" dirty="0"/>
                <a:t>Comissão de Política Urbana, Ambiental e </a:t>
              </a:r>
              <a:r>
                <a:rPr lang="pt-BR" sz="1120" b="0" dirty="0" smtClean="0"/>
                <a:t>Territorial</a:t>
              </a:r>
            </a:p>
            <a:p>
              <a:pPr marL="240030" indent="-240030" algn="l">
                <a:buFont typeface="Arial" panose="020B0604020202020204" pitchFamily="34" charset="0"/>
                <a:buChar char="•"/>
              </a:pPr>
              <a:r>
                <a:rPr lang="pt-BR" sz="1120" b="0" dirty="0"/>
                <a:t>Comissão de </a:t>
              </a:r>
              <a:r>
                <a:rPr lang="pt-BR" sz="1120" b="0" dirty="0" smtClean="0"/>
                <a:t>Comunicação</a:t>
              </a:r>
            </a:p>
            <a:p>
              <a:pPr marL="240030" indent="-240030" algn="l">
                <a:buFont typeface="Arial" panose="020B0604020202020204" pitchFamily="34" charset="0"/>
                <a:buChar char="•"/>
              </a:pPr>
              <a:r>
                <a:rPr lang="pt-BR" sz="1120" b="0" dirty="0"/>
                <a:t>Comissão de Relações Institucionais</a:t>
              </a:r>
              <a:endParaRPr lang="pt-BR" sz="1120" b="0" dirty="0"/>
            </a:p>
          </p:txBody>
        </p:sp>
        <p:sp>
          <p:nvSpPr>
            <p:cNvPr id="62" name="Canto dobrado 61"/>
            <p:cNvSpPr/>
            <p:nvPr/>
          </p:nvSpPr>
          <p:spPr>
            <a:xfrm>
              <a:off x="10336188" y="1735664"/>
              <a:ext cx="2408993" cy="1197905"/>
            </a:xfrm>
            <a:prstGeom prst="foldedCorner">
              <a:avLst/>
            </a:prstGeom>
            <a:noFill/>
            <a:ln w="6350">
              <a:solidFill>
                <a:srgbClr val="1D75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2964"/>
            </a:p>
          </p:txBody>
        </p:sp>
      </p:grpSp>
      <p:cxnSp>
        <p:nvCxnSpPr>
          <p:cNvPr id="256" name="Conector reto 255"/>
          <p:cNvCxnSpPr>
            <a:stCxn id="76" idx="3"/>
          </p:cNvCxnSpPr>
          <p:nvPr/>
        </p:nvCxnSpPr>
        <p:spPr>
          <a:xfrm flipV="1">
            <a:off x="9579474" y="2353141"/>
            <a:ext cx="346057" cy="5337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upo 20"/>
          <p:cNvGrpSpPr/>
          <p:nvPr/>
        </p:nvGrpSpPr>
        <p:grpSpPr>
          <a:xfrm>
            <a:off x="9925531" y="509063"/>
            <a:ext cx="2819650" cy="1820439"/>
            <a:chOff x="10301080" y="531118"/>
            <a:chExt cx="2444101" cy="1318337"/>
          </a:xfrm>
        </p:grpSpPr>
        <p:sp>
          <p:nvSpPr>
            <p:cNvPr id="54" name="CaixaDeTexto 53"/>
            <p:cNvSpPr txBox="1"/>
            <p:nvPr/>
          </p:nvSpPr>
          <p:spPr>
            <a:xfrm>
              <a:off x="10301080" y="595624"/>
              <a:ext cx="2395931" cy="12538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40030" indent="-240030">
                <a:buFont typeface="Arial" panose="020B0604020202020204" pitchFamily="34" charset="0"/>
                <a:buChar char="•"/>
              </a:pPr>
              <a:r>
                <a:rPr lang="pt-BR" sz="1150" dirty="0" smtClean="0"/>
                <a:t>CEF - Comissão </a:t>
              </a:r>
              <a:r>
                <a:rPr lang="pt-BR" sz="1150" dirty="0"/>
                <a:t>de Ensino e </a:t>
              </a:r>
              <a:r>
                <a:rPr lang="pt-BR" sz="1150" dirty="0" smtClean="0"/>
                <a:t>Formação</a:t>
              </a:r>
            </a:p>
            <a:p>
              <a:pPr marL="240030" indent="-240030">
                <a:buFont typeface="Arial" panose="020B0604020202020204" pitchFamily="34" charset="0"/>
                <a:buChar char="•"/>
              </a:pPr>
              <a:r>
                <a:rPr lang="pt-BR" sz="1150" dirty="0" smtClean="0"/>
                <a:t>CED - Comissão </a:t>
              </a:r>
              <a:r>
                <a:rPr lang="pt-BR" sz="1150" dirty="0"/>
                <a:t>de Ética e </a:t>
              </a:r>
              <a:r>
                <a:rPr lang="pt-BR" sz="1150" dirty="0" smtClean="0"/>
                <a:t>Disciplina</a:t>
              </a:r>
            </a:p>
            <a:p>
              <a:pPr marL="240030" indent="-240030">
                <a:buFont typeface="Arial" panose="020B0604020202020204" pitchFamily="34" charset="0"/>
                <a:buChar char="•"/>
              </a:pPr>
              <a:r>
                <a:rPr lang="pt-BR" sz="1150" dirty="0" smtClean="0"/>
                <a:t>CEP - </a:t>
              </a:r>
              <a:r>
                <a:rPr lang="pt-BR" sz="1150" dirty="0"/>
                <a:t>Comissão de Exercício </a:t>
              </a:r>
              <a:r>
                <a:rPr lang="pt-BR" sz="1150" dirty="0" smtClean="0"/>
                <a:t>Profissional</a:t>
              </a:r>
            </a:p>
            <a:p>
              <a:pPr marL="240030" indent="-240030">
                <a:buFont typeface="Arial" panose="020B0604020202020204" pitchFamily="34" charset="0"/>
                <a:buChar char="•"/>
              </a:pPr>
              <a:r>
                <a:rPr lang="pt-BR" sz="1150" dirty="0"/>
                <a:t>CF - Comissão de </a:t>
              </a:r>
              <a:r>
                <a:rPr lang="pt-BR" sz="1150" dirty="0" smtClean="0"/>
                <a:t>Fiscalização</a:t>
              </a:r>
            </a:p>
            <a:p>
              <a:pPr marL="240030" indent="-240030">
                <a:buFont typeface="Arial" panose="020B0604020202020204" pitchFamily="34" charset="0"/>
                <a:buChar char="•"/>
              </a:pPr>
              <a:r>
                <a:rPr lang="pt-BR" sz="1150" dirty="0"/>
                <a:t>COA - Comissão de Organização e </a:t>
              </a:r>
              <a:r>
                <a:rPr lang="pt-BR" sz="1150" dirty="0" smtClean="0"/>
                <a:t>Administração</a:t>
              </a:r>
            </a:p>
            <a:p>
              <a:pPr marL="240030" indent="-240030">
                <a:buFont typeface="Arial" panose="020B0604020202020204" pitchFamily="34" charset="0"/>
                <a:buChar char="•"/>
              </a:pPr>
              <a:r>
                <a:rPr lang="pt-BR" sz="1150" dirty="0"/>
                <a:t>CPFI - Comissão de Planejamento e Finanças</a:t>
              </a:r>
              <a:endParaRPr lang="pt-BR" sz="1150" dirty="0"/>
            </a:p>
          </p:txBody>
        </p:sp>
        <p:sp>
          <p:nvSpPr>
            <p:cNvPr id="163" name="Canto dobrado 162"/>
            <p:cNvSpPr/>
            <p:nvPr/>
          </p:nvSpPr>
          <p:spPr>
            <a:xfrm>
              <a:off x="10349250" y="531118"/>
              <a:ext cx="2395931" cy="1241908"/>
            </a:xfrm>
            <a:prstGeom prst="foldedCorner">
              <a:avLst/>
            </a:prstGeom>
            <a:noFill/>
            <a:ln w="6350" cap="flat">
              <a:solidFill>
                <a:srgbClr val="1D7558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2964"/>
            </a:p>
          </p:txBody>
        </p:sp>
      </p:grpSp>
      <p:cxnSp>
        <p:nvCxnSpPr>
          <p:cNvPr id="164" name="Conector reto 163"/>
          <p:cNvCxnSpPr/>
          <p:nvPr/>
        </p:nvCxnSpPr>
        <p:spPr>
          <a:xfrm>
            <a:off x="9588832" y="1193768"/>
            <a:ext cx="339006" cy="313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ector reto 196"/>
          <p:cNvCxnSpPr>
            <a:stCxn id="90" idx="2"/>
            <a:endCxn id="274" idx="0"/>
          </p:cNvCxnSpPr>
          <p:nvPr/>
        </p:nvCxnSpPr>
        <p:spPr>
          <a:xfrm>
            <a:off x="10156201" y="5887853"/>
            <a:ext cx="16464" cy="9316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ângulo de cantos arredondados 58"/>
          <p:cNvSpPr/>
          <p:nvPr/>
        </p:nvSpPr>
        <p:spPr>
          <a:xfrm>
            <a:off x="47378" y="5104453"/>
            <a:ext cx="997941" cy="3108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>
                <a:solidFill>
                  <a:schemeClr val="tx1"/>
                </a:solidFill>
              </a:rPr>
              <a:t>Reg. ABC</a:t>
            </a:r>
          </a:p>
        </p:txBody>
      </p:sp>
      <p:sp>
        <p:nvSpPr>
          <p:cNvPr id="73" name="Retângulo de cantos arredondados 72"/>
          <p:cNvSpPr/>
          <p:nvPr/>
        </p:nvSpPr>
        <p:spPr>
          <a:xfrm>
            <a:off x="1544166" y="7203162"/>
            <a:ext cx="1092872" cy="31394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 smtClean="0"/>
              <a:t>Compras e Licitações</a:t>
            </a:r>
            <a:endParaRPr lang="pt-BR" sz="1120" dirty="0"/>
          </a:p>
        </p:txBody>
      </p:sp>
      <p:sp>
        <p:nvSpPr>
          <p:cNvPr id="79" name="Retângulo de cantos arredondados 78"/>
          <p:cNvSpPr/>
          <p:nvPr/>
        </p:nvSpPr>
        <p:spPr>
          <a:xfrm>
            <a:off x="59865" y="5507368"/>
            <a:ext cx="997940" cy="3108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>
                <a:solidFill>
                  <a:schemeClr val="tx1"/>
                </a:solidFill>
              </a:rPr>
              <a:t>Reg. Bauru</a:t>
            </a:r>
          </a:p>
        </p:txBody>
      </p:sp>
      <p:sp>
        <p:nvSpPr>
          <p:cNvPr id="80" name="Retângulo de cantos arredondados 79"/>
          <p:cNvSpPr/>
          <p:nvPr/>
        </p:nvSpPr>
        <p:spPr>
          <a:xfrm>
            <a:off x="59866" y="6288579"/>
            <a:ext cx="989321" cy="3108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>
                <a:solidFill>
                  <a:schemeClr val="tx1"/>
                </a:solidFill>
              </a:rPr>
              <a:t>Reg. Mogi das Cruzes</a:t>
            </a:r>
          </a:p>
        </p:txBody>
      </p:sp>
      <p:sp>
        <p:nvSpPr>
          <p:cNvPr id="81" name="Retângulo de cantos arredondados 80"/>
          <p:cNvSpPr/>
          <p:nvPr/>
        </p:nvSpPr>
        <p:spPr>
          <a:xfrm>
            <a:off x="52182" y="6700294"/>
            <a:ext cx="1005624" cy="3108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>
                <a:solidFill>
                  <a:schemeClr val="tx1"/>
                </a:solidFill>
              </a:rPr>
              <a:t>Reg. Pres. Prudente</a:t>
            </a:r>
          </a:p>
        </p:txBody>
      </p:sp>
      <p:sp>
        <p:nvSpPr>
          <p:cNvPr id="83" name="Retângulo de cantos arredondados 82"/>
          <p:cNvSpPr/>
          <p:nvPr/>
        </p:nvSpPr>
        <p:spPr>
          <a:xfrm>
            <a:off x="43876" y="7120326"/>
            <a:ext cx="994174" cy="3108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Reg. Rib.  Preto</a:t>
            </a:r>
          </a:p>
        </p:txBody>
      </p:sp>
      <p:sp>
        <p:nvSpPr>
          <p:cNvPr id="84" name="Retângulo de cantos arredondados 83"/>
          <p:cNvSpPr/>
          <p:nvPr/>
        </p:nvSpPr>
        <p:spPr>
          <a:xfrm>
            <a:off x="55012" y="7486619"/>
            <a:ext cx="997199" cy="3108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Reg. Santos</a:t>
            </a:r>
          </a:p>
        </p:txBody>
      </p:sp>
      <p:sp>
        <p:nvSpPr>
          <p:cNvPr id="86" name="Retângulo de cantos arredondados 85"/>
          <p:cNvSpPr/>
          <p:nvPr/>
        </p:nvSpPr>
        <p:spPr>
          <a:xfrm>
            <a:off x="43562" y="7885189"/>
            <a:ext cx="1005623" cy="3108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Reg. S. José Campos</a:t>
            </a:r>
          </a:p>
        </p:txBody>
      </p:sp>
      <p:sp>
        <p:nvSpPr>
          <p:cNvPr id="88" name="Retângulo de cantos arredondados 87"/>
          <p:cNvSpPr/>
          <p:nvPr/>
        </p:nvSpPr>
        <p:spPr>
          <a:xfrm>
            <a:off x="56067" y="8248968"/>
            <a:ext cx="993118" cy="3108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Reg. S. J. Rio Preto</a:t>
            </a:r>
          </a:p>
        </p:txBody>
      </p:sp>
      <p:sp>
        <p:nvSpPr>
          <p:cNvPr id="89" name="Retângulo de cantos arredondados 88"/>
          <p:cNvSpPr/>
          <p:nvPr/>
        </p:nvSpPr>
        <p:spPr>
          <a:xfrm>
            <a:off x="59866" y="5895962"/>
            <a:ext cx="992345" cy="3108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>
                <a:solidFill>
                  <a:schemeClr val="tx1"/>
                </a:solidFill>
              </a:rPr>
              <a:t>Reg. Campinas</a:t>
            </a:r>
          </a:p>
        </p:txBody>
      </p:sp>
      <p:sp>
        <p:nvSpPr>
          <p:cNvPr id="92" name="Retângulo de cantos arredondados 91"/>
          <p:cNvSpPr/>
          <p:nvPr/>
        </p:nvSpPr>
        <p:spPr>
          <a:xfrm>
            <a:off x="46132" y="8628654"/>
            <a:ext cx="1003054" cy="3108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Reg. Sorocaba</a:t>
            </a:r>
          </a:p>
        </p:txBody>
      </p:sp>
      <p:sp>
        <p:nvSpPr>
          <p:cNvPr id="93" name="Retângulo de cantos arredondados 92"/>
          <p:cNvSpPr/>
          <p:nvPr/>
        </p:nvSpPr>
        <p:spPr>
          <a:xfrm>
            <a:off x="1541135" y="6834211"/>
            <a:ext cx="1095798" cy="28611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Atendimento</a:t>
            </a:r>
          </a:p>
        </p:txBody>
      </p:sp>
      <p:sp>
        <p:nvSpPr>
          <p:cNvPr id="94" name="Retângulo de cantos arredondados 93"/>
          <p:cNvSpPr/>
          <p:nvPr/>
        </p:nvSpPr>
        <p:spPr>
          <a:xfrm>
            <a:off x="1545418" y="7578655"/>
            <a:ext cx="1091619" cy="29846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120" dirty="0"/>
          </a:p>
          <a:p>
            <a:pPr algn="ctr"/>
            <a:r>
              <a:rPr lang="pt-BR" sz="1120" dirty="0"/>
              <a:t>Patrimônio	</a:t>
            </a:r>
          </a:p>
        </p:txBody>
      </p:sp>
      <p:sp>
        <p:nvSpPr>
          <p:cNvPr id="96" name="Retângulo de cantos arredondados 95"/>
          <p:cNvSpPr/>
          <p:nvPr/>
        </p:nvSpPr>
        <p:spPr>
          <a:xfrm>
            <a:off x="1544166" y="7954821"/>
            <a:ext cx="1089735" cy="29846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 smtClean="0"/>
              <a:t>Recursos Humanos</a:t>
            </a:r>
            <a:endParaRPr lang="pt-BR" sz="1120" dirty="0"/>
          </a:p>
        </p:txBody>
      </p:sp>
      <p:sp>
        <p:nvSpPr>
          <p:cNvPr id="97" name="Retângulo de cantos arredondados 96"/>
          <p:cNvSpPr/>
          <p:nvPr/>
        </p:nvSpPr>
        <p:spPr>
          <a:xfrm>
            <a:off x="3182050" y="7649008"/>
            <a:ext cx="1175986" cy="29846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Convênios e Parcerias</a:t>
            </a:r>
          </a:p>
        </p:txBody>
      </p:sp>
      <p:sp>
        <p:nvSpPr>
          <p:cNvPr id="98" name="Retângulo de cantos arredondados 97"/>
          <p:cNvSpPr/>
          <p:nvPr/>
        </p:nvSpPr>
        <p:spPr>
          <a:xfrm>
            <a:off x="3182050" y="7269131"/>
            <a:ext cx="1175986" cy="29846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Contas Pagar</a:t>
            </a:r>
            <a:br>
              <a:rPr lang="pt-BR" sz="1120" dirty="0"/>
            </a:br>
            <a:r>
              <a:rPr lang="pt-BR" sz="1120" dirty="0"/>
              <a:t>e Receber</a:t>
            </a:r>
          </a:p>
        </p:txBody>
      </p:sp>
      <p:sp>
        <p:nvSpPr>
          <p:cNvPr id="99" name="Retângulo de cantos arredondados 98"/>
          <p:cNvSpPr/>
          <p:nvPr/>
        </p:nvSpPr>
        <p:spPr>
          <a:xfrm>
            <a:off x="3155372" y="6834211"/>
            <a:ext cx="1195846" cy="3175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Contabilidade</a:t>
            </a:r>
          </a:p>
        </p:txBody>
      </p:sp>
      <p:sp>
        <p:nvSpPr>
          <p:cNvPr id="102" name="Retângulo de cantos arredondados 101"/>
          <p:cNvSpPr/>
          <p:nvPr/>
        </p:nvSpPr>
        <p:spPr>
          <a:xfrm>
            <a:off x="3168413" y="8035660"/>
            <a:ext cx="1175986" cy="29846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Orçamento e Projetos</a:t>
            </a:r>
          </a:p>
        </p:txBody>
      </p:sp>
      <p:sp>
        <p:nvSpPr>
          <p:cNvPr id="115" name="Retângulo de cantos arredondados 114"/>
          <p:cNvSpPr/>
          <p:nvPr/>
        </p:nvSpPr>
        <p:spPr>
          <a:xfrm>
            <a:off x="7860414" y="6839783"/>
            <a:ext cx="1262289" cy="36337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Análise Pessoa Física</a:t>
            </a:r>
          </a:p>
        </p:txBody>
      </p:sp>
      <p:sp>
        <p:nvSpPr>
          <p:cNvPr id="117" name="Retângulo de cantos arredondados 116"/>
          <p:cNvSpPr/>
          <p:nvPr/>
        </p:nvSpPr>
        <p:spPr>
          <a:xfrm>
            <a:off x="7860415" y="7278981"/>
            <a:ext cx="1262288" cy="33614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Análise Pessoa Jurídica</a:t>
            </a:r>
          </a:p>
        </p:txBody>
      </p:sp>
      <p:sp>
        <p:nvSpPr>
          <p:cNvPr id="118" name="Retângulo de cantos arredondados 117"/>
          <p:cNvSpPr/>
          <p:nvPr/>
        </p:nvSpPr>
        <p:spPr>
          <a:xfrm>
            <a:off x="7860414" y="7699520"/>
            <a:ext cx="1262289" cy="75538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Apoio às Comissões Permanentes e Especiais</a:t>
            </a:r>
          </a:p>
        </p:txBody>
      </p:sp>
      <p:sp>
        <p:nvSpPr>
          <p:cNvPr id="227" name="Retângulo de cantos arredondados 226"/>
          <p:cNvSpPr/>
          <p:nvPr/>
        </p:nvSpPr>
        <p:spPr>
          <a:xfrm>
            <a:off x="5052398" y="7290989"/>
            <a:ext cx="909878" cy="33614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ABC</a:t>
            </a:r>
          </a:p>
        </p:txBody>
      </p:sp>
      <p:sp>
        <p:nvSpPr>
          <p:cNvPr id="228" name="Retângulo de cantos arredondados 227"/>
          <p:cNvSpPr/>
          <p:nvPr/>
        </p:nvSpPr>
        <p:spPr>
          <a:xfrm>
            <a:off x="6253568" y="7288525"/>
            <a:ext cx="850107" cy="33614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Bauru</a:t>
            </a:r>
          </a:p>
        </p:txBody>
      </p:sp>
      <p:sp>
        <p:nvSpPr>
          <p:cNvPr id="229" name="Retângulo de cantos arredondados 228"/>
          <p:cNvSpPr/>
          <p:nvPr/>
        </p:nvSpPr>
        <p:spPr>
          <a:xfrm>
            <a:off x="5054974" y="7663267"/>
            <a:ext cx="907301" cy="33614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Campinas</a:t>
            </a:r>
          </a:p>
        </p:txBody>
      </p:sp>
      <p:sp>
        <p:nvSpPr>
          <p:cNvPr id="230" name="Retângulo de cantos arredondados 229"/>
          <p:cNvSpPr/>
          <p:nvPr/>
        </p:nvSpPr>
        <p:spPr>
          <a:xfrm>
            <a:off x="6256372" y="7659758"/>
            <a:ext cx="850107" cy="33614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Mogi Cruzes</a:t>
            </a:r>
          </a:p>
        </p:txBody>
      </p:sp>
      <p:sp>
        <p:nvSpPr>
          <p:cNvPr id="231" name="Retângulo de cantos arredondados 230"/>
          <p:cNvSpPr/>
          <p:nvPr/>
        </p:nvSpPr>
        <p:spPr>
          <a:xfrm>
            <a:off x="5060495" y="8060648"/>
            <a:ext cx="907301" cy="33614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Pres. Prudente</a:t>
            </a:r>
          </a:p>
        </p:txBody>
      </p:sp>
      <p:sp>
        <p:nvSpPr>
          <p:cNvPr id="232" name="Retângulo de cantos arredondados 231"/>
          <p:cNvSpPr/>
          <p:nvPr/>
        </p:nvSpPr>
        <p:spPr>
          <a:xfrm>
            <a:off x="6284410" y="8060648"/>
            <a:ext cx="850107" cy="33614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Ribeirão Preto</a:t>
            </a:r>
          </a:p>
        </p:txBody>
      </p:sp>
      <p:sp>
        <p:nvSpPr>
          <p:cNvPr id="233" name="Retângulo de cantos arredondados 232"/>
          <p:cNvSpPr/>
          <p:nvPr/>
        </p:nvSpPr>
        <p:spPr>
          <a:xfrm>
            <a:off x="5067731" y="8432927"/>
            <a:ext cx="907301" cy="33614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Santos</a:t>
            </a:r>
          </a:p>
        </p:txBody>
      </p:sp>
      <p:sp>
        <p:nvSpPr>
          <p:cNvPr id="234" name="Retângulo de cantos arredondados 233"/>
          <p:cNvSpPr/>
          <p:nvPr/>
        </p:nvSpPr>
        <p:spPr>
          <a:xfrm>
            <a:off x="6249224" y="8440344"/>
            <a:ext cx="850107" cy="33614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S.J. Campos</a:t>
            </a:r>
          </a:p>
        </p:txBody>
      </p:sp>
      <p:sp>
        <p:nvSpPr>
          <p:cNvPr id="235" name="Retângulo de cantos arredondados 234"/>
          <p:cNvSpPr/>
          <p:nvPr/>
        </p:nvSpPr>
        <p:spPr>
          <a:xfrm>
            <a:off x="5052397" y="8830308"/>
            <a:ext cx="907301" cy="33614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S.J.R. Preto</a:t>
            </a:r>
          </a:p>
        </p:txBody>
      </p:sp>
      <p:sp>
        <p:nvSpPr>
          <p:cNvPr id="236" name="Retângulo de cantos arredondados 235"/>
          <p:cNvSpPr/>
          <p:nvPr/>
        </p:nvSpPr>
        <p:spPr>
          <a:xfrm>
            <a:off x="6263386" y="8830308"/>
            <a:ext cx="850107" cy="33614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São Paulo</a:t>
            </a:r>
          </a:p>
        </p:txBody>
      </p:sp>
      <p:sp>
        <p:nvSpPr>
          <p:cNvPr id="241" name="Retângulo de cantos arredondados 240"/>
          <p:cNvSpPr/>
          <p:nvPr/>
        </p:nvSpPr>
        <p:spPr>
          <a:xfrm>
            <a:off x="5067731" y="9202586"/>
            <a:ext cx="907301" cy="33614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/>
              <a:t>Sorocaba</a:t>
            </a:r>
          </a:p>
        </p:txBody>
      </p:sp>
      <p:cxnSp>
        <p:nvCxnSpPr>
          <p:cNvPr id="216" name="Conector angulado 215"/>
          <p:cNvCxnSpPr/>
          <p:nvPr/>
        </p:nvCxnSpPr>
        <p:spPr>
          <a:xfrm rot="5400000">
            <a:off x="2347965" y="3527360"/>
            <a:ext cx="392353" cy="2147480"/>
          </a:xfrm>
          <a:prstGeom prst="bentConnector2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ector angulado 219"/>
          <p:cNvCxnSpPr>
            <a:stCxn id="82" idx="2"/>
            <a:endCxn id="115" idx="1"/>
          </p:cNvCxnSpPr>
          <p:nvPr/>
        </p:nvCxnSpPr>
        <p:spPr>
          <a:xfrm rot="16200000" flipH="1">
            <a:off x="6987172" y="6148230"/>
            <a:ext cx="1114378" cy="632106"/>
          </a:xfrm>
          <a:prstGeom prst="bentConnector2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ector angulado 221"/>
          <p:cNvCxnSpPr>
            <a:stCxn id="82" idx="2"/>
            <a:endCxn id="117" idx="1"/>
          </p:cNvCxnSpPr>
          <p:nvPr/>
        </p:nvCxnSpPr>
        <p:spPr>
          <a:xfrm rot="16200000" flipH="1">
            <a:off x="6774384" y="6361018"/>
            <a:ext cx="1539957" cy="632107"/>
          </a:xfrm>
          <a:prstGeom prst="bentConnector2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ector angulado 223"/>
          <p:cNvCxnSpPr>
            <a:stCxn id="82" idx="2"/>
            <a:endCxn id="118" idx="1"/>
          </p:cNvCxnSpPr>
          <p:nvPr/>
        </p:nvCxnSpPr>
        <p:spPr>
          <a:xfrm rot="16200000" flipH="1">
            <a:off x="6459303" y="6676100"/>
            <a:ext cx="2170119" cy="632106"/>
          </a:xfrm>
          <a:prstGeom prst="bentConnector2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CaixaDeTexto 298"/>
          <p:cNvSpPr txBox="1"/>
          <p:nvPr/>
        </p:nvSpPr>
        <p:spPr>
          <a:xfrm>
            <a:off x="9029700" y="0"/>
            <a:ext cx="37719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60" b="1" dirty="0" smtClean="0">
                <a:solidFill>
                  <a:srgbClr val="006666"/>
                </a:solidFill>
                <a:latin typeface="+mj-lt"/>
              </a:rPr>
              <a:t>Aprovação:  Diretorias e Comissões Permanentes aprovadas no Regimento Interno do CAU/SP</a:t>
            </a:r>
          </a:p>
        </p:txBody>
      </p:sp>
      <p:grpSp>
        <p:nvGrpSpPr>
          <p:cNvPr id="12" name="Grupo 11"/>
          <p:cNvGrpSpPr/>
          <p:nvPr/>
        </p:nvGrpSpPr>
        <p:grpSpPr>
          <a:xfrm>
            <a:off x="2936614" y="3479740"/>
            <a:ext cx="5556737" cy="367727"/>
            <a:chOff x="2794113" y="3242237"/>
            <a:chExt cx="5556737" cy="367727"/>
          </a:xfrm>
        </p:grpSpPr>
        <p:sp>
          <p:nvSpPr>
            <p:cNvPr id="71" name="Retângulo de cantos arredondados 70"/>
            <p:cNvSpPr/>
            <p:nvPr/>
          </p:nvSpPr>
          <p:spPr>
            <a:xfrm>
              <a:off x="2794113" y="3242239"/>
              <a:ext cx="1612979" cy="367725"/>
            </a:xfrm>
            <a:prstGeom prst="roundRect">
              <a:avLst/>
            </a:prstGeom>
            <a:solidFill>
              <a:srgbClr val="006666"/>
            </a:solidFill>
            <a:ln>
              <a:solidFill>
                <a:srgbClr val="006666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120" dirty="0" smtClean="0">
                  <a:solidFill>
                    <a:schemeClr val="bg1"/>
                  </a:solidFill>
                </a:rPr>
                <a:t>Auditoria de Controles Internos</a:t>
              </a:r>
              <a:endParaRPr lang="pt-BR" sz="1120" dirty="0">
                <a:solidFill>
                  <a:schemeClr val="bg1"/>
                </a:solidFill>
              </a:endParaRPr>
            </a:p>
          </p:txBody>
        </p:sp>
        <p:sp>
          <p:nvSpPr>
            <p:cNvPr id="100" name="Retângulo de cantos arredondados 99"/>
            <p:cNvSpPr/>
            <p:nvPr/>
          </p:nvSpPr>
          <p:spPr>
            <a:xfrm>
              <a:off x="6737871" y="3242237"/>
              <a:ext cx="1612979" cy="367725"/>
            </a:xfrm>
            <a:prstGeom prst="roundRect">
              <a:avLst/>
            </a:prstGeom>
            <a:solidFill>
              <a:srgbClr val="006666"/>
            </a:solidFill>
            <a:ln>
              <a:solidFill>
                <a:srgbClr val="006666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120" dirty="0">
                  <a:solidFill>
                    <a:schemeClr val="bg1"/>
                  </a:solidFill>
                </a:rPr>
                <a:t>Jurídico</a:t>
              </a:r>
            </a:p>
          </p:txBody>
        </p:sp>
        <p:cxnSp>
          <p:nvCxnSpPr>
            <p:cNvPr id="5" name="Conector reto 4"/>
            <p:cNvCxnSpPr>
              <a:stCxn id="71" idx="3"/>
              <a:endCxn id="100" idx="1"/>
            </p:cNvCxnSpPr>
            <p:nvPr/>
          </p:nvCxnSpPr>
          <p:spPr>
            <a:xfrm flipV="1">
              <a:off x="4407092" y="3426101"/>
              <a:ext cx="2330779" cy="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o 10"/>
          <p:cNvGrpSpPr/>
          <p:nvPr/>
        </p:nvGrpSpPr>
        <p:grpSpPr>
          <a:xfrm>
            <a:off x="2947744" y="4024615"/>
            <a:ext cx="5536720" cy="368773"/>
            <a:chOff x="2798904" y="3702927"/>
            <a:chExt cx="5536720" cy="368773"/>
          </a:xfrm>
        </p:grpSpPr>
        <p:sp>
          <p:nvSpPr>
            <p:cNvPr id="74" name="Retângulo de cantos arredondados 73"/>
            <p:cNvSpPr/>
            <p:nvPr/>
          </p:nvSpPr>
          <p:spPr>
            <a:xfrm>
              <a:off x="2798904" y="3703975"/>
              <a:ext cx="1612979" cy="367725"/>
            </a:xfrm>
            <a:prstGeom prst="roundRect">
              <a:avLst/>
            </a:prstGeom>
            <a:solidFill>
              <a:srgbClr val="006666"/>
            </a:solidFill>
            <a:ln>
              <a:solidFill>
                <a:srgbClr val="006666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120" dirty="0" smtClean="0">
                  <a:solidFill>
                    <a:schemeClr val="bg1"/>
                  </a:solidFill>
                </a:rPr>
                <a:t>Gabinete</a:t>
              </a:r>
              <a:endParaRPr lang="pt-BR" sz="1120" dirty="0">
                <a:solidFill>
                  <a:schemeClr val="bg1"/>
                </a:solidFill>
              </a:endParaRPr>
            </a:p>
          </p:txBody>
        </p:sp>
        <p:sp>
          <p:nvSpPr>
            <p:cNvPr id="101" name="Retângulo de cantos arredondados 100"/>
            <p:cNvSpPr/>
            <p:nvPr/>
          </p:nvSpPr>
          <p:spPr>
            <a:xfrm>
              <a:off x="6722645" y="3702927"/>
              <a:ext cx="1612979" cy="367725"/>
            </a:xfrm>
            <a:prstGeom prst="roundRect">
              <a:avLst/>
            </a:prstGeom>
            <a:solidFill>
              <a:srgbClr val="006666"/>
            </a:solidFill>
            <a:ln>
              <a:solidFill>
                <a:srgbClr val="006666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120" dirty="0">
                  <a:solidFill>
                    <a:schemeClr val="bg1"/>
                  </a:solidFill>
                </a:rPr>
                <a:t>Ouvidoria</a:t>
              </a:r>
            </a:p>
          </p:txBody>
        </p:sp>
        <p:cxnSp>
          <p:nvCxnSpPr>
            <p:cNvPr id="9" name="Conector reto 8"/>
            <p:cNvCxnSpPr/>
            <p:nvPr/>
          </p:nvCxnSpPr>
          <p:spPr>
            <a:xfrm flipV="1">
              <a:off x="4405594" y="3863438"/>
              <a:ext cx="2310762" cy="1049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Conector reto 22"/>
          <p:cNvCxnSpPr>
            <a:stCxn id="103" idx="2"/>
          </p:cNvCxnSpPr>
          <p:nvPr/>
        </p:nvCxnSpPr>
        <p:spPr>
          <a:xfrm flipH="1">
            <a:off x="2860516" y="6671017"/>
            <a:ext cx="4949" cy="14330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>
            <a:stCxn id="96" idx="3"/>
          </p:cNvCxnSpPr>
          <p:nvPr/>
        </p:nvCxnSpPr>
        <p:spPr>
          <a:xfrm>
            <a:off x="2633902" y="8104053"/>
            <a:ext cx="23010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>
            <a:stCxn id="94" idx="3"/>
          </p:cNvCxnSpPr>
          <p:nvPr/>
        </p:nvCxnSpPr>
        <p:spPr>
          <a:xfrm>
            <a:off x="2637038" y="7727887"/>
            <a:ext cx="22347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>
            <a:stCxn id="73" idx="3"/>
          </p:cNvCxnSpPr>
          <p:nvPr/>
        </p:nvCxnSpPr>
        <p:spPr>
          <a:xfrm flipV="1">
            <a:off x="2637038" y="7360136"/>
            <a:ext cx="223478" cy="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>
            <a:stCxn id="93" idx="3"/>
          </p:cNvCxnSpPr>
          <p:nvPr/>
        </p:nvCxnSpPr>
        <p:spPr>
          <a:xfrm>
            <a:off x="2636932" y="6977268"/>
            <a:ext cx="22358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to 225"/>
          <p:cNvCxnSpPr/>
          <p:nvPr/>
        </p:nvCxnSpPr>
        <p:spPr>
          <a:xfrm>
            <a:off x="1445427" y="4797277"/>
            <a:ext cx="12487" cy="39868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ector reto 237"/>
          <p:cNvCxnSpPr>
            <a:stCxn id="59" idx="3"/>
          </p:cNvCxnSpPr>
          <p:nvPr/>
        </p:nvCxnSpPr>
        <p:spPr>
          <a:xfrm>
            <a:off x="1045318" y="5259887"/>
            <a:ext cx="40010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ector reto 239"/>
          <p:cNvCxnSpPr>
            <a:stCxn id="79" idx="3"/>
          </p:cNvCxnSpPr>
          <p:nvPr/>
        </p:nvCxnSpPr>
        <p:spPr>
          <a:xfrm flipV="1">
            <a:off x="1057805" y="5661085"/>
            <a:ext cx="400109" cy="171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ector reto 243"/>
          <p:cNvCxnSpPr>
            <a:stCxn id="89" idx="3"/>
          </p:cNvCxnSpPr>
          <p:nvPr/>
        </p:nvCxnSpPr>
        <p:spPr>
          <a:xfrm flipV="1">
            <a:off x="1052211" y="6049992"/>
            <a:ext cx="405703" cy="140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ector reto 247"/>
          <p:cNvCxnSpPr>
            <a:stCxn id="80" idx="3"/>
          </p:cNvCxnSpPr>
          <p:nvPr/>
        </p:nvCxnSpPr>
        <p:spPr>
          <a:xfrm flipV="1">
            <a:off x="1049187" y="6431868"/>
            <a:ext cx="408727" cy="1214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Conector reto 251"/>
          <p:cNvCxnSpPr>
            <a:stCxn id="81" idx="3"/>
          </p:cNvCxnSpPr>
          <p:nvPr/>
        </p:nvCxnSpPr>
        <p:spPr>
          <a:xfrm flipV="1">
            <a:off x="1057805" y="6847198"/>
            <a:ext cx="400109" cy="853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>
            <a:stCxn id="83" idx="3"/>
          </p:cNvCxnSpPr>
          <p:nvPr/>
        </p:nvCxnSpPr>
        <p:spPr>
          <a:xfrm flipV="1">
            <a:off x="1038050" y="7269131"/>
            <a:ext cx="419864" cy="66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>
            <a:stCxn id="84" idx="3"/>
          </p:cNvCxnSpPr>
          <p:nvPr/>
        </p:nvCxnSpPr>
        <p:spPr>
          <a:xfrm>
            <a:off x="1052211" y="7642053"/>
            <a:ext cx="40570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>
            <a:stCxn id="86" idx="3"/>
          </p:cNvCxnSpPr>
          <p:nvPr/>
        </p:nvCxnSpPr>
        <p:spPr>
          <a:xfrm flipV="1">
            <a:off x="1049186" y="8035661"/>
            <a:ext cx="408729" cy="49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>
            <a:stCxn id="88" idx="3"/>
          </p:cNvCxnSpPr>
          <p:nvPr/>
        </p:nvCxnSpPr>
        <p:spPr>
          <a:xfrm flipV="1">
            <a:off x="1049186" y="8396789"/>
            <a:ext cx="408729" cy="761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>
            <a:stCxn id="92" idx="3"/>
          </p:cNvCxnSpPr>
          <p:nvPr/>
        </p:nvCxnSpPr>
        <p:spPr>
          <a:xfrm>
            <a:off x="1049186" y="8784087"/>
            <a:ext cx="40872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>
            <a:stCxn id="110" idx="2"/>
          </p:cNvCxnSpPr>
          <p:nvPr/>
        </p:nvCxnSpPr>
        <p:spPr>
          <a:xfrm>
            <a:off x="4929105" y="6683701"/>
            <a:ext cx="0" cy="15123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>
            <a:stCxn id="102" idx="3"/>
          </p:cNvCxnSpPr>
          <p:nvPr/>
        </p:nvCxnSpPr>
        <p:spPr>
          <a:xfrm>
            <a:off x="4344399" y="8184891"/>
            <a:ext cx="58470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to 46"/>
          <p:cNvCxnSpPr>
            <a:stCxn id="97" idx="3"/>
          </p:cNvCxnSpPr>
          <p:nvPr/>
        </p:nvCxnSpPr>
        <p:spPr>
          <a:xfrm flipV="1">
            <a:off x="4358036" y="7797486"/>
            <a:ext cx="571068" cy="7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>
            <a:stCxn id="98" idx="3"/>
          </p:cNvCxnSpPr>
          <p:nvPr/>
        </p:nvCxnSpPr>
        <p:spPr>
          <a:xfrm>
            <a:off x="4358036" y="7418362"/>
            <a:ext cx="57106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to 50"/>
          <p:cNvCxnSpPr>
            <a:stCxn id="99" idx="3"/>
          </p:cNvCxnSpPr>
          <p:nvPr/>
        </p:nvCxnSpPr>
        <p:spPr>
          <a:xfrm flipV="1">
            <a:off x="4351218" y="6977269"/>
            <a:ext cx="577886" cy="1572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>
            <a:stCxn id="116" idx="2"/>
          </p:cNvCxnSpPr>
          <p:nvPr/>
        </p:nvCxnSpPr>
        <p:spPr>
          <a:xfrm>
            <a:off x="6068737" y="7163721"/>
            <a:ext cx="0" cy="22069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>
            <a:stCxn id="227" idx="3"/>
            <a:endCxn id="228" idx="1"/>
          </p:cNvCxnSpPr>
          <p:nvPr/>
        </p:nvCxnSpPr>
        <p:spPr>
          <a:xfrm flipV="1">
            <a:off x="5962275" y="7456595"/>
            <a:ext cx="291292" cy="24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to 59"/>
          <p:cNvCxnSpPr>
            <a:stCxn id="229" idx="3"/>
            <a:endCxn id="230" idx="1"/>
          </p:cNvCxnSpPr>
          <p:nvPr/>
        </p:nvCxnSpPr>
        <p:spPr>
          <a:xfrm flipV="1">
            <a:off x="5962276" y="7827829"/>
            <a:ext cx="294097" cy="350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to 62"/>
          <p:cNvCxnSpPr>
            <a:stCxn id="231" idx="3"/>
            <a:endCxn id="232" idx="1"/>
          </p:cNvCxnSpPr>
          <p:nvPr/>
        </p:nvCxnSpPr>
        <p:spPr>
          <a:xfrm>
            <a:off x="5967796" y="8228718"/>
            <a:ext cx="31661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ector reto 257"/>
          <p:cNvCxnSpPr>
            <a:stCxn id="233" idx="3"/>
            <a:endCxn id="234" idx="1"/>
          </p:cNvCxnSpPr>
          <p:nvPr/>
        </p:nvCxnSpPr>
        <p:spPr>
          <a:xfrm>
            <a:off x="5975033" y="8600997"/>
            <a:ext cx="274191" cy="74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ector reto 260"/>
          <p:cNvCxnSpPr>
            <a:stCxn id="235" idx="3"/>
            <a:endCxn id="236" idx="1"/>
          </p:cNvCxnSpPr>
          <p:nvPr/>
        </p:nvCxnSpPr>
        <p:spPr>
          <a:xfrm>
            <a:off x="5959698" y="8998378"/>
            <a:ext cx="30368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ector reto 263"/>
          <p:cNvCxnSpPr>
            <a:stCxn id="241" idx="3"/>
          </p:cNvCxnSpPr>
          <p:nvPr/>
        </p:nvCxnSpPr>
        <p:spPr>
          <a:xfrm>
            <a:off x="5975032" y="9370656"/>
            <a:ext cx="9370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ector reto 265"/>
          <p:cNvCxnSpPr>
            <a:stCxn id="116" idx="0"/>
          </p:cNvCxnSpPr>
          <p:nvPr/>
        </p:nvCxnSpPr>
        <p:spPr>
          <a:xfrm flipV="1">
            <a:off x="6068737" y="6353663"/>
            <a:ext cx="0" cy="4935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ector reto 267"/>
          <p:cNvCxnSpPr/>
          <p:nvPr/>
        </p:nvCxnSpPr>
        <p:spPr>
          <a:xfrm>
            <a:off x="6068738" y="6342778"/>
            <a:ext cx="115957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ector reto 285"/>
          <p:cNvCxnSpPr/>
          <p:nvPr/>
        </p:nvCxnSpPr>
        <p:spPr>
          <a:xfrm>
            <a:off x="2860516" y="5059541"/>
            <a:ext cx="907817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>
            <a:endCxn id="87" idx="0"/>
          </p:cNvCxnSpPr>
          <p:nvPr/>
        </p:nvCxnSpPr>
        <p:spPr>
          <a:xfrm>
            <a:off x="2860515" y="5059542"/>
            <a:ext cx="0" cy="4381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to 77"/>
          <p:cNvCxnSpPr>
            <a:endCxn id="91" idx="0"/>
          </p:cNvCxnSpPr>
          <p:nvPr/>
        </p:nvCxnSpPr>
        <p:spPr>
          <a:xfrm>
            <a:off x="4929105" y="5059541"/>
            <a:ext cx="0" cy="41720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ector reto 291"/>
          <p:cNvCxnSpPr>
            <a:endCxn id="82" idx="0"/>
          </p:cNvCxnSpPr>
          <p:nvPr/>
        </p:nvCxnSpPr>
        <p:spPr>
          <a:xfrm>
            <a:off x="7228308" y="5059541"/>
            <a:ext cx="0" cy="39489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ector reto 295"/>
          <p:cNvCxnSpPr>
            <a:endCxn id="90" idx="0"/>
          </p:cNvCxnSpPr>
          <p:nvPr/>
        </p:nvCxnSpPr>
        <p:spPr>
          <a:xfrm>
            <a:off x="10156201" y="5059541"/>
            <a:ext cx="0" cy="37477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ector reto 297"/>
          <p:cNvCxnSpPr>
            <a:endCxn id="85" idx="0"/>
          </p:cNvCxnSpPr>
          <p:nvPr/>
        </p:nvCxnSpPr>
        <p:spPr>
          <a:xfrm>
            <a:off x="11938690" y="5059541"/>
            <a:ext cx="0" cy="38276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reto 106"/>
          <p:cNvCxnSpPr>
            <a:stCxn id="72" idx="3"/>
            <a:endCxn id="70" idx="1"/>
          </p:cNvCxnSpPr>
          <p:nvPr/>
        </p:nvCxnSpPr>
        <p:spPr>
          <a:xfrm>
            <a:off x="4394320" y="1183181"/>
            <a:ext cx="3559547" cy="21175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ector reto 120"/>
          <p:cNvCxnSpPr>
            <a:stCxn id="75" idx="2"/>
          </p:cNvCxnSpPr>
          <p:nvPr/>
        </p:nvCxnSpPr>
        <p:spPr>
          <a:xfrm>
            <a:off x="5791720" y="1754246"/>
            <a:ext cx="1632" cy="213254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Conector reto 320"/>
          <p:cNvCxnSpPr/>
          <p:nvPr/>
        </p:nvCxnSpPr>
        <p:spPr>
          <a:xfrm flipV="1">
            <a:off x="5819137" y="2393652"/>
            <a:ext cx="2162147" cy="4741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reto 124"/>
          <p:cNvCxnSpPr/>
          <p:nvPr/>
        </p:nvCxnSpPr>
        <p:spPr>
          <a:xfrm>
            <a:off x="5792536" y="3886789"/>
            <a:ext cx="0" cy="11727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tângulo de cantos arredondados 122"/>
          <p:cNvSpPr/>
          <p:nvPr/>
        </p:nvSpPr>
        <p:spPr>
          <a:xfrm>
            <a:off x="1561862" y="8354096"/>
            <a:ext cx="1089735" cy="29846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20" dirty="0" smtClean="0"/>
              <a:t>Tecnologia da Informação</a:t>
            </a:r>
            <a:endParaRPr lang="pt-BR" sz="1120" dirty="0"/>
          </a:p>
        </p:txBody>
      </p:sp>
      <p:cxnSp>
        <p:nvCxnSpPr>
          <p:cNvPr id="7" name="Conector angulado 6"/>
          <p:cNvCxnSpPr>
            <a:stCxn id="103" idx="2"/>
            <a:endCxn id="123" idx="3"/>
          </p:cNvCxnSpPr>
          <p:nvPr/>
        </p:nvCxnSpPr>
        <p:spPr>
          <a:xfrm rot="5400000">
            <a:off x="1842377" y="7480238"/>
            <a:ext cx="1832310" cy="213867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4" name="Imagem 1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7" y="0"/>
            <a:ext cx="1769816" cy="813435"/>
          </a:xfrm>
          <a:prstGeom prst="rect">
            <a:avLst/>
          </a:prstGeom>
        </p:spPr>
      </p:pic>
      <p:sp>
        <p:nvSpPr>
          <p:cNvPr id="126" name="Título 1"/>
          <p:cNvSpPr txBox="1">
            <a:spLocks/>
          </p:cNvSpPr>
          <p:nvPr/>
        </p:nvSpPr>
        <p:spPr>
          <a:xfrm>
            <a:off x="4688834" y="0"/>
            <a:ext cx="2260606" cy="382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90" b="1" dirty="0" smtClean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ORGANOGRAMA</a:t>
            </a:r>
            <a:endParaRPr lang="pt-BR" sz="1890" b="1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0241280" y="9139535"/>
            <a:ext cx="25603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200" b="1" dirty="0">
                <a:solidFill>
                  <a:srgbClr val="006666"/>
                </a:solidFill>
              </a:rPr>
              <a:t>Versão: </a:t>
            </a:r>
            <a:r>
              <a:rPr lang="pt-BR" sz="1200" b="1" dirty="0" smtClean="0">
                <a:solidFill>
                  <a:srgbClr val="006666"/>
                </a:solidFill>
              </a:rPr>
              <a:t>Janeiro/2018</a:t>
            </a:r>
            <a:endParaRPr lang="pt-BR" sz="1200" b="1" dirty="0">
              <a:solidFill>
                <a:srgbClr val="006666"/>
              </a:solidFill>
            </a:endParaRPr>
          </a:p>
          <a:p>
            <a:pPr algn="r"/>
            <a:r>
              <a:rPr lang="pt-BR" sz="1200" b="1" dirty="0">
                <a:solidFill>
                  <a:srgbClr val="006666"/>
                </a:solidFill>
              </a:rPr>
              <a:t>Fonte: Recursos Humanos – CAU/SP</a:t>
            </a:r>
          </a:p>
        </p:txBody>
      </p:sp>
      <p:grpSp>
        <p:nvGrpSpPr>
          <p:cNvPr id="132" name="Grupo 131"/>
          <p:cNvGrpSpPr/>
          <p:nvPr/>
        </p:nvGrpSpPr>
        <p:grpSpPr>
          <a:xfrm>
            <a:off x="2916298" y="2907256"/>
            <a:ext cx="5556737" cy="367727"/>
            <a:chOff x="2794113" y="3242237"/>
            <a:chExt cx="5556737" cy="367727"/>
          </a:xfrm>
        </p:grpSpPr>
        <p:sp>
          <p:nvSpPr>
            <p:cNvPr id="133" name="Retângulo de cantos arredondados 132"/>
            <p:cNvSpPr/>
            <p:nvPr/>
          </p:nvSpPr>
          <p:spPr>
            <a:xfrm>
              <a:off x="2794113" y="3242239"/>
              <a:ext cx="1612979" cy="367725"/>
            </a:xfrm>
            <a:prstGeom prst="roundRect">
              <a:avLst/>
            </a:prstGeom>
            <a:solidFill>
              <a:srgbClr val="006666"/>
            </a:solidFill>
            <a:ln>
              <a:solidFill>
                <a:srgbClr val="006666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120" dirty="0" smtClean="0">
                  <a:solidFill>
                    <a:schemeClr val="bg1"/>
                  </a:solidFill>
                </a:rPr>
                <a:t>Vice-Presidência</a:t>
              </a:r>
              <a:endParaRPr lang="pt-BR" sz="1120" dirty="0">
                <a:solidFill>
                  <a:schemeClr val="bg1"/>
                </a:solidFill>
              </a:endParaRPr>
            </a:p>
          </p:txBody>
        </p:sp>
        <p:sp>
          <p:nvSpPr>
            <p:cNvPr id="134" name="Retângulo de cantos arredondados 133"/>
            <p:cNvSpPr/>
            <p:nvPr/>
          </p:nvSpPr>
          <p:spPr>
            <a:xfrm>
              <a:off x="6737871" y="3242237"/>
              <a:ext cx="1612979" cy="367725"/>
            </a:xfrm>
            <a:prstGeom prst="roundRect">
              <a:avLst/>
            </a:prstGeom>
            <a:solidFill>
              <a:srgbClr val="006666"/>
            </a:solidFill>
            <a:ln>
              <a:solidFill>
                <a:srgbClr val="006666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120" dirty="0" smtClean="0">
                  <a:solidFill>
                    <a:schemeClr val="bg1"/>
                  </a:solidFill>
                </a:rPr>
                <a:t>Secretaria</a:t>
              </a:r>
              <a:endParaRPr lang="pt-BR" sz="1120" dirty="0">
                <a:solidFill>
                  <a:schemeClr val="bg1"/>
                </a:solidFill>
              </a:endParaRPr>
            </a:p>
          </p:txBody>
        </p:sp>
        <p:cxnSp>
          <p:nvCxnSpPr>
            <p:cNvPr id="135" name="Conector reto 134"/>
            <p:cNvCxnSpPr>
              <a:stCxn id="133" idx="3"/>
              <a:endCxn id="134" idx="1"/>
            </p:cNvCxnSpPr>
            <p:nvPr/>
          </p:nvCxnSpPr>
          <p:spPr>
            <a:xfrm flipV="1">
              <a:off x="4407092" y="3426101"/>
              <a:ext cx="2330779" cy="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1888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</TotalTime>
  <Words>218</Words>
  <Application>Microsoft Office PowerPoint</Application>
  <PresentationFormat>Papel A3 (297x420 mm)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Empregos Públicos do CAU/SP</dc:title>
  <dc:creator>Joyce de Almeida Rosa</dc:creator>
  <cp:lastModifiedBy>Joyce de Almeida Rosa</cp:lastModifiedBy>
  <cp:revision>35</cp:revision>
  <cp:lastPrinted>2017-12-04T19:28:25Z</cp:lastPrinted>
  <dcterms:created xsi:type="dcterms:W3CDTF">2017-02-17T13:29:53Z</dcterms:created>
  <dcterms:modified xsi:type="dcterms:W3CDTF">2018-02-06T20:55:23Z</dcterms:modified>
</cp:coreProperties>
</file>